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7" r:id="rId2"/>
    <p:sldId id="267" r:id="rId3"/>
    <p:sldId id="259" r:id="rId4"/>
    <p:sldId id="274" r:id="rId5"/>
    <p:sldId id="279" r:id="rId6"/>
    <p:sldId id="280" r:id="rId7"/>
    <p:sldId id="277" r:id="rId8"/>
    <p:sldId id="278" r:id="rId9"/>
    <p:sldId id="269" r:id="rId10"/>
    <p:sldId id="270" r:id="rId11"/>
  </p:sldIdLst>
  <p:sldSz cx="9144000" cy="5143500" type="screen16x9"/>
  <p:notesSz cx="6858000" cy="9144000"/>
  <p:embeddedFontLst>
    <p:embeddedFont>
      <p:font typeface="Helvetica Neue" panose="020B060402020202020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Source Sans Pr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87E"/>
    <a:srgbClr val="FF00FF"/>
    <a:srgbClr val="B49204"/>
    <a:srgbClr val="B80000"/>
    <a:srgbClr val="D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8" d="100"/>
          <a:sy n="158" d="100"/>
        </p:scale>
        <p:origin x="258" y="7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g>
</file>

<file path=ppt/media/image16.jpeg>
</file>

<file path=ppt/media/image17.jp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png>
</file>

<file path=ppt/media/image24.png>
</file>

<file path=ppt/media/image25.jpg>
</file>

<file path=ppt/media/image26.jpe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3043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833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70335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946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38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78627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4975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2415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800"/>
              <a:buNone/>
              <a:defRPr>
                <a:solidFill>
                  <a:srgbClr val="6AA84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body" idx="1"/>
          </p:nvPr>
        </p:nvSpPr>
        <p:spPr>
          <a:xfrm>
            <a:off x="311700" y="695275"/>
            <a:ext cx="8520600" cy="31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666666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666666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666666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666666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666666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666666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666666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666666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t="39" b="49"/>
          <a:stretch/>
        </p:blipFill>
        <p:spPr>
          <a:xfrm>
            <a:off x="0" y="2286"/>
            <a:ext cx="9144000" cy="513893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457200" y="2743200"/>
            <a:ext cx="8229600" cy="11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457200" y="4020836"/>
            <a:ext cx="82296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>
            <a:spLocks noGrp="1"/>
          </p:cNvSpPr>
          <p:nvPr>
            <p:ph type="body" idx="1"/>
          </p:nvPr>
        </p:nvSpPr>
        <p:spPr>
          <a:xfrm>
            <a:off x="311700" y="6952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2"/>
          </p:nvPr>
        </p:nvSpPr>
        <p:spPr>
          <a:xfrm>
            <a:off x="4832400" y="6952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800"/>
              <a:buNone/>
              <a:defRPr>
                <a:solidFill>
                  <a:srgbClr val="6AA84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6AA84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771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Helvetica Neue"/>
              <a:buChar char="●"/>
              <a:defRPr sz="1800" b="0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Helvetica Neue"/>
              <a:buChar char="○"/>
              <a:defRPr sz="1400" b="0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Helvetica Neue"/>
              <a:buChar char="■"/>
              <a:defRPr sz="1400" b="0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Helvetica Neue"/>
              <a:buChar char="●"/>
              <a:defRPr sz="1400" b="0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Helvetica Neue"/>
              <a:buChar char="○"/>
              <a:defRPr sz="1400" b="0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Helvetica Neue"/>
              <a:buChar char="■"/>
              <a:defRPr sz="1400" b="0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Helvetica Neue"/>
              <a:buChar char="●"/>
              <a:defRPr sz="1400" b="0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Helvetica Neue"/>
              <a:buChar char="○"/>
              <a:defRPr sz="1400" b="0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AA84F"/>
              </a:buClr>
              <a:buSzPts val="1400"/>
              <a:buFont typeface="Helvetica Neue"/>
              <a:buChar char="■"/>
              <a:defRPr sz="1400" b="0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71450" y="4595813"/>
            <a:ext cx="1165860" cy="44529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5796975" y="4760100"/>
            <a:ext cx="32001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2019 DevPulseCon </a:t>
            </a:r>
            <a:r>
              <a:rPr lang="en" sz="1200" b="0" i="0" u="none" strike="noStrike" cap="none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|</a:t>
            </a:r>
            <a:r>
              <a:rPr lang="en" sz="1200" b="1" i="0" u="none" strike="noStrike" cap="none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1200" b="0" i="0" u="none" strike="noStrike" cap="none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Mountain View, CA</a:t>
            </a:r>
            <a:endParaRPr sz="1200" b="0" i="0" u="none" strike="noStrike" cap="none">
              <a:solidFill>
                <a:srgbClr val="99999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6" r:id="rId4"/>
    <p:sldLayoutId id="2147483657" r:id="rId5"/>
    <p:sldLayoutId id="214748365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megankclarke@megankclarke.c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jp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747" y="4026816"/>
            <a:ext cx="2589519" cy="938750"/>
          </a:xfrm>
          <a:prstGeom prst="rect">
            <a:avLst/>
          </a:prstGeom>
        </p:spPr>
      </p:pic>
      <p:sp>
        <p:nvSpPr>
          <p:cNvPr id="53" name="Google Shape;53;p14"/>
          <p:cNvSpPr txBox="1">
            <a:spLocks noGrp="1"/>
          </p:cNvSpPr>
          <p:nvPr>
            <p:ph type="ctrTitle"/>
          </p:nvPr>
        </p:nvSpPr>
        <p:spPr>
          <a:xfrm>
            <a:off x="457200" y="2743200"/>
            <a:ext cx="8229600" cy="11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dirty="0" smtClean="0">
                <a:solidFill>
                  <a:schemeClr val="tx1"/>
                </a:solidFill>
              </a:rPr>
              <a:t>Megan K. Clarke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sz="3200" dirty="0" smtClean="0">
                <a:solidFill>
                  <a:schemeClr val="tx1"/>
                </a:solidFill>
              </a:rPr>
              <a:t>Chief Information Officer</a:t>
            </a:r>
            <a:br>
              <a:rPr lang="en-US" sz="3200" dirty="0" smtClean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Graduate School of </a:t>
            </a:r>
            <a:r>
              <a:rPr lang="en-US" sz="3200" dirty="0" smtClean="0">
                <a:solidFill>
                  <a:schemeClr val="tx1"/>
                </a:solidFill>
              </a:rPr>
              <a:t>Business</a:t>
            </a:r>
            <a:br>
              <a:rPr lang="en-US" sz="3200" dirty="0" smtClean="0">
                <a:solidFill>
                  <a:schemeClr val="tx1"/>
                </a:solidFill>
              </a:rPr>
            </a:br>
            <a:r>
              <a:rPr lang="en-US" sz="3200" dirty="0" smtClean="0">
                <a:solidFill>
                  <a:schemeClr val="tx1"/>
                </a:solidFill>
              </a:rPr>
              <a:t>Stanford University</a:t>
            </a:r>
            <a:endParaRPr sz="3200" dirty="0">
              <a:solidFill>
                <a:schemeClr val="tx1"/>
              </a:solidFill>
              <a:sym typeface="Helvetica Neue"/>
            </a:endParaRPr>
          </a:p>
        </p:txBody>
      </p:sp>
      <p:sp>
        <p:nvSpPr>
          <p:cNvPr id="55" name="Google Shape;55;p14"/>
          <p:cNvSpPr/>
          <p:nvPr/>
        </p:nvSpPr>
        <p:spPr>
          <a:xfrm>
            <a:off x="6599200" y="3036250"/>
            <a:ext cx="2191800" cy="17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Find/Join/Follow Me</a:t>
            </a:r>
            <a:endParaRPr dirty="0"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311700" y="735379"/>
            <a:ext cx="8520600" cy="3729887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600"/>
              </a:spcAft>
              <a:buNone/>
            </a:pPr>
            <a:endParaRPr lang="en-US" sz="1200" dirty="0" smtClean="0">
              <a:hlinkClick r:id="rId3"/>
            </a:endParaRPr>
          </a:p>
          <a:p>
            <a:pPr marL="0" lvl="0"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en-US" sz="2000" dirty="0" smtClean="0">
                <a:hlinkClick r:id="rId3"/>
              </a:rPr>
              <a:t>megankclarke@megankclarke.com</a:t>
            </a:r>
            <a:endParaRPr lang="en-US" sz="2000" dirty="0" smtClean="0"/>
          </a:p>
          <a:p>
            <a:pPr marL="0" lvl="0"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en-US" sz="2000" dirty="0" err="1" smtClean="0"/>
              <a:t>Instragram</a:t>
            </a:r>
            <a:r>
              <a:rPr lang="en-US" sz="2000" dirty="0"/>
              <a:t>: </a:t>
            </a:r>
            <a:r>
              <a:rPr lang="en-US" sz="2000" dirty="0" err="1" smtClean="0"/>
              <a:t>megan.k.clarke</a:t>
            </a:r>
            <a:r>
              <a:rPr lang="en-US" sz="2000" dirty="0" smtClean="0"/>
              <a:t>_</a:t>
            </a:r>
          </a:p>
          <a:p>
            <a:pPr marL="0" lvl="0"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en-US" sz="2000" dirty="0" smtClean="0"/>
              <a:t>Twitter</a:t>
            </a:r>
            <a:r>
              <a:rPr lang="en-US" sz="2000" dirty="0"/>
              <a:t>: @</a:t>
            </a:r>
            <a:r>
              <a:rPr lang="en-US" sz="2000" dirty="0" err="1"/>
              <a:t>megan_k_clarke</a:t>
            </a:r>
            <a:endParaRPr lang="en-US" sz="2000" dirty="0" smtClean="0"/>
          </a:p>
          <a:p>
            <a:pPr marL="0" lvl="0"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en-US" sz="2000" dirty="0"/>
              <a:t>Facebook:  </a:t>
            </a:r>
            <a:r>
              <a:rPr lang="en-US" sz="2000" dirty="0" err="1" smtClean="0"/>
              <a:t>megan.k.clarke</a:t>
            </a:r>
            <a:endParaRPr lang="en-US" sz="2000" dirty="0" smtClean="0"/>
          </a:p>
          <a:p>
            <a:pPr marL="0" lvl="0"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en-US" sz="2000" dirty="0"/>
              <a:t>	</a:t>
            </a:r>
            <a:r>
              <a:rPr lang="en-US" sz="2000" dirty="0" smtClean="0"/>
              <a:t>    @</a:t>
            </a:r>
            <a:r>
              <a:rPr lang="en-US" sz="2000" dirty="0" err="1" smtClean="0"/>
              <a:t>soulfulcio</a:t>
            </a:r>
            <a:endParaRPr lang="en-US" sz="2000" dirty="0" smtClean="0"/>
          </a:p>
          <a:p>
            <a:pPr marL="0" lvl="0" indent="0">
              <a:lnSpc>
                <a:spcPct val="150000"/>
              </a:lnSpc>
              <a:spcAft>
                <a:spcPts val="600"/>
              </a:spcAft>
              <a:buNone/>
            </a:pPr>
            <a:endParaRPr lang="en-US" dirty="0" smtClean="0"/>
          </a:p>
          <a:p>
            <a:pPr marL="0" lvl="0" indent="0">
              <a:spcAft>
                <a:spcPts val="600"/>
              </a:spcAft>
              <a:buNone/>
            </a:pPr>
            <a:endParaRPr lang="en-US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dirty="0"/>
          </a:p>
        </p:txBody>
      </p:sp>
      <p:pic>
        <p:nvPicPr>
          <p:cNvPr id="1026" name="Picture 2" descr="https://lh3.googleusercontent.com/kNDVIn8QrZIG0U_vu7j8dZZwZyf5jxO_IbkhoTeEz5stdwrSLv-EoP8R3iRV1p9VDGojXdG7Dxe_pq5WNE3mGDfQF7a7Ke1aMsuq6Hntr4WVDVI-AZKxytIr1umACI-JRQ1gy4h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3622" y="1870406"/>
            <a:ext cx="1390650" cy="208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7INAJyJUx1piN-BcGB7ud9jAySGM2UwPBdd48tE3iAWfLZbp-22gH4-GElVBJwrGq9aGB-Waf0VO1wQTA8gPNTkPp4BmAEOAWLBp2mnJn2cgmrEcpsogkkXnbVyuolmWOahhlL_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5632" y="1281886"/>
            <a:ext cx="1638300" cy="2105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51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dirty="0" smtClean="0"/>
              <a:t>Who Is Megan? My Career Journey</a:t>
            </a:r>
            <a:endParaRPr dirty="0"/>
          </a:p>
        </p:txBody>
      </p:sp>
      <p:pic>
        <p:nvPicPr>
          <p:cNvPr id="4" name="Google Shape;38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639" y="748300"/>
            <a:ext cx="1382400" cy="138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396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5162" y="906406"/>
            <a:ext cx="2044151" cy="768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" name="Group 35"/>
          <p:cNvGrpSpPr/>
          <p:nvPr/>
        </p:nvGrpSpPr>
        <p:grpSpPr>
          <a:xfrm>
            <a:off x="6574033" y="2248513"/>
            <a:ext cx="2309003" cy="1773102"/>
            <a:chOff x="6678216" y="2015225"/>
            <a:chExt cx="2309003" cy="1773102"/>
          </a:xfrm>
        </p:grpSpPr>
        <p:pic>
          <p:nvPicPr>
            <p:cNvPr id="11" name="Google Shape;400;p5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678216" y="2015225"/>
              <a:ext cx="1744138" cy="1019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401;p55"/>
            <p:cNvSpPr txBox="1"/>
            <p:nvPr/>
          </p:nvSpPr>
          <p:spPr>
            <a:xfrm>
              <a:off x="6795719" y="2849927"/>
              <a:ext cx="2191500" cy="93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39700" lvl="0" algn="l" rtl="0">
                <a:spcBef>
                  <a:spcPts val="0"/>
                </a:spcBef>
                <a:spcAft>
                  <a:spcPts val="0"/>
                </a:spcAft>
                <a:buClr>
                  <a:srgbClr val="F3F3F3"/>
                </a:buClr>
                <a:buSzPts val="1400"/>
              </a:pPr>
              <a:r>
                <a:rPr lang="en" sz="1300" dirty="0" smtClean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Senior Director, </a:t>
              </a:r>
              <a:r>
                <a:rPr lang="en" sz="1300" dirty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IT</a:t>
              </a:r>
              <a:endParaRPr sz="13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marL="139700" lvl="0" algn="l" rtl="0">
                <a:spcBef>
                  <a:spcPts val="0"/>
                </a:spcBef>
                <a:spcAft>
                  <a:spcPts val="0"/>
                </a:spcAft>
                <a:buClr>
                  <a:srgbClr val="F3F3F3"/>
                </a:buClr>
                <a:buSzPts val="1400"/>
              </a:pPr>
              <a:r>
                <a:rPr lang="en" sz="1300" dirty="0" smtClean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Chief of Technology</a:t>
              </a:r>
              <a:r>
                <a:rPr lang="en" sz="1300" dirty="0" smtClean="0">
                  <a:solidFill>
                    <a:schemeClr val="tx2">
                      <a:lumMod val="50000"/>
                    </a:schemeClr>
                  </a:solidFill>
                </a:rPr>
                <a:t>         </a:t>
              </a:r>
              <a:endParaRPr sz="1300" dirty="0">
                <a:solidFill>
                  <a:schemeClr val="tx2">
                    <a:lumMod val="50000"/>
                  </a:schemeClr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3F3F3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572000" y="809078"/>
            <a:ext cx="4288155" cy="1521447"/>
            <a:chOff x="4572000" y="809078"/>
            <a:chExt cx="4288155" cy="1521447"/>
          </a:xfrm>
        </p:grpSpPr>
        <p:pic>
          <p:nvPicPr>
            <p:cNvPr id="14" name="Google Shape;404;p5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572000" y="809078"/>
              <a:ext cx="1668416" cy="96267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" name="Google Shape;405;p55"/>
            <p:cNvSpPr txBox="1"/>
            <p:nvPr/>
          </p:nvSpPr>
          <p:spPr>
            <a:xfrm>
              <a:off x="6240416" y="837350"/>
              <a:ext cx="2619739" cy="14931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" sz="1300" b="1" dirty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Baan, </a:t>
              </a:r>
              <a:r>
                <a:rPr lang="en" sz="1300" b="1" dirty="0" smtClean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Siebel, SAP</a:t>
              </a:r>
            </a:p>
            <a:p>
              <a:pPr lvl="0"/>
              <a:r>
                <a:rPr lang="en-US" sz="1300" dirty="0" smtClean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-Sr. Consultant</a:t>
              </a:r>
              <a:endParaRPr sz="13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 smtClean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-Senior </a:t>
              </a:r>
              <a:r>
                <a:rPr lang="en" sz="1300" dirty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Project </a:t>
              </a:r>
              <a:r>
                <a:rPr lang="en" sz="1300" dirty="0" smtClean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Manager  </a:t>
              </a:r>
              <a:endParaRPr sz="13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 smtClean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-Senior Program Manager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 smtClean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-Change </a:t>
              </a:r>
              <a:r>
                <a:rPr lang="en" sz="1300" dirty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Management Specialist           </a:t>
              </a:r>
              <a:endParaRPr sz="13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661843" y="2679107"/>
            <a:ext cx="1885360" cy="1829393"/>
            <a:chOff x="4534128" y="2326806"/>
            <a:chExt cx="1885360" cy="1829393"/>
          </a:xfrm>
        </p:grpSpPr>
        <p:pic>
          <p:nvPicPr>
            <p:cNvPr id="18" name="Google Shape;408;p5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534128" y="2326806"/>
              <a:ext cx="1885360" cy="1327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Google Shape;410;p55"/>
            <p:cNvSpPr txBox="1"/>
            <p:nvPr/>
          </p:nvSpPr>
          <p:spPr>
            <a:xfrm>
              <a:off x="4572000" y="3689699"/>
              <a:ext cx="1743900" cy="46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CIO</a:t>
              </a:r>
              <a:endParaRPr sz="1300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</p:grpSp>
      <p:grpSp>
        <p:nvGrpSpPr>
          <p:cNvPr id="21" name="Google Shape;411;p55"/>
          <p:cNvGrpSpPr/>
          <p:nvPr/>
        </p:nvGrpSpPr>
        <p:grpSpPr>
          <a:xfrm>
            <a:off x="2970237" y="2253060"/>
            <a:ext cx="1623981" cy="2180018"/>
            <a:chOff x="2617774" y="2444407"/>
            <a:chExt cx="1623981" cy="2180018"/>
          </a:xfrm>
        </p:grpSpPr>
        <p:pic>
          <p:nvPicPr>
            <p:cNvPr id="22" name="Google Shape;412;p5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95850" y="2444407"/>
              <a:ext cx="912288" cy="16538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" name="Google Shape;414;p55"/>
            <p:cNvSpPr txBox="1"/>
            <p:nvPr/>
          </p:nvSpPr>
          <p:spPr>
            <a:xfrm>
              <a:off x="2617774" y="4098225"/>
              <a:ext cx="1623981" cy="52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Managing Director/ </a:t>
              </a:r>
              <a:endParaRPr sz="1300" dirty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CIO</a:t>
              </a:r>
              <a:endParaRPr sz="1300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</p:grpSp>
      <p:grpSp>
        <p:nvGrpSpPr>
          <p:cNvPr id="25" name="Google Shape;415;p55"/>
          <p:cNvGrpSpPr/>
          <p:nvPr/>
        </p:nvGrpSpPr>
        <p:grpSpPr>
          <a:xfrm>
            <a:off x="939297" y="2464265"/>
            <a:ext cx="1557900" cy="2176300"/>
            <a:chOff x="457075" y="2852925"/>
            <a:chExt cx="1557900" cy="2176300"/>
          </a:xfrm>
        </p:grpSpPr>
        <p:grpSp>
          <p:nvGrpSpPr>
            <p:cNvPr id="26" name="Google Shape;416;p55"/>
            <p:cNvGrpSpPr/>
            <p:nvPr/>
          </p:nvGrpSpPr>
          <p:grpSpPr>
            <a:xfrm>
              <a:off x="530387" y="2852925"/>
              <a:ext cx="1440626" cy="1792750"/>
              <a:chOff x="559500" y="3019725"/>
              <a:chExt cx="1440626" cy="1792750"/>
            </a:xfrm>
          </p:grpSpPr>
          <p:pic>
            <p:nvPicPr>
              <p:cNvPr id="29" name="Google Shape;417;p55"/>
              <p:cNvPicPr preferRelativeResize="0"/>
              <p:nvPr/>
            </p:nvPicPr>
            <p:blipFill>
              <a:blip r:embed="rId9">
                <a:alphaModFix/>
              </a:blip>
              <a:stretch>
                <a:fillRect/>
              </a:stretch>
            </p:blipFill>
            <p:spPr>
              <a:xfrm>
                <a:off x="559500" y="3019725"/>
                <a:ext cx="1440625" cy="68429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418;p55"/>
              <p:cNvPicPr preferRelativeResize="0"/>
              <p:nvPr/>
            </p:nvPicPr>
            <p:blipFill>
              <a:blip r:embed="rId10">
                <a:alphaModFix/>
              </a:blip>
              <a:stretch>
                <a:fillRect/>
              </a:stretch>
            </p:blipFill>
            <p:spPr>
              <a:xfrm>
                <a:off x="559500" y="3708399"/>
                <a:ext cx="1440626" cy="50421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" name="Google Shape;419;p55"/>
              <p:cNvPicPr preferRelativeResize="0"/>
              <p:nvPr/>
            </p:nvPicPr>
            <p:blipFill>
              <a:blip r:embed="rId11">
                <a:alphaModFix/>
              </a:blip>
              <a:stretch>
                <a:fillRect/>
              </a:stretch>
            </p:blipFill>
            <p:spPr>
              <a:xfrm>
                <a:off x="559500" y="4212614"/>
                <a:ext cx="1440625" cy="59986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8" name="Google Shape;421;p55"/>
            <p:cNvSpPr txBox="1"/>
            <p:nvPr/>
          </p:nvSpPr>
          <p:spPr>
            <a:xfrm>
              <a:off x="457075" y="4562725"/>
              <a:ext cx="1557900" cy="46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solidFill>
                    <a:schemeClr val="tx2">
                      <a:lumMod val="50000"/>
                    </a:schemeClr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CIO</a:t>
              </a:r>
              <a:endParaRPr sz="1300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078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Who Is </a:t>
            </a:r>
            <a:r>
              <a:rPr lang="en-US" dirty="0" smtClean="0"/>
              <a:t>Megan? Outside of the Office</a:t>
            </a:r>
            <a:endParaRPr dirty="0"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311700" y="695274"/>
            <a:ext cx="8520600" cy="4080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en-US" dirty="0" smtClean="0"/>
              <a:t>Professional </a:t>
            </a:r>
            <a:r>
              <a:rPr lang="en-US" dirty="0" smtClean="0">
                <a:solidFill>
                  <a:srgbClr val="0070C0"/>
                </a:solidFill>
              </a:rPr>
              <a:t>Dancer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en-US" dirty="0" smtClean="0"/>
              <a:t>Member of </a:t>
            </a:r>
            <a:r>
              <a:rPr lang="en-US" dirty="0" smtClean="0">
                <a:solidFill>
                  <a:srgbClr val="0070C0"/>
                </a:solidFill>
              </a:rPr>
              <a:t>Improvisational Comedy </a:t>
            </a:r>
            <a:r>
              <a:rPr lang="en-US" dirty="0" smtClean="0"/>
              <a:t>Troupe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en-US" dirty="0" smtClean="0">
                <a:solidFill>
                  <a:srgbClr val="0070C0"/>
                </a:solidFill>
              </a:rPr>
              <a:t>Choreographed Sword Fighting </a:t>
            </a:r>
            <a:r>
              <a:rPr lang="en-US" dirty="0" smtClean="0"/>
              <a:t>Fanatic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en-US" dirty="0" smtClean="0"/>
              <a:t>Teacher of </a:t>
            </a:r>
            <a:r>
              <a:rPr lang="en-US" dirty="0" smtClean="0">
                <a:solidFill>
                  <a:srgbClr val="0070C0"/>
                </a:solidFill>
              </a:rPr>
              <a:t>New Decision Making Skills </a:t>
            </a:r>
            <a:r>
              <a:rPr lang="en-US" dirty="0" smtClean="0"/>
              <a:t>Through Yoga to Prisoners</a:t>
            </a:r>
          </a:p>
          <a:p>
            <a:pPr marL="0" lvl="0" indent="0">
              <a:spcAft>
                <a:spcPts val="600"/>
              </a:spcAft>
              <a:buNone/>
            </a:pPr>
            <a:r>
              <a:rPr lang="en-US" dirty="0" smtClean="0"/>
              <a:t>Guest Speaker for </a:t>
            </a:r>
            <a:r>
              <a:rPr lang="en-US" dirty="0" smtClean="0">
                <a:solidFill>
                  <a:srgbClr val="0070C0"/>
                </a:solidFill>
              </a:rPr>
              <a:t>Girls </a:t>
            </a:r>
            <a:r>
              <a:rPr lang="en-US" dirty="0">
                <a:solidFill>
                  <a:srgbClr val="0070C0"/>
                </a:solidFill>
              </a:rPr>
              <a:t>Who Code</a:t>
            </a:r>
          </a:p>
          <a:p>
            <a:pPr marL="0" lvl="0" indent="0">
              <a:spcAft>
                <a:spcPts val="600"/>
              </a:spcAft>
              <a:buNone/>
            </a:pPr>
            <a:r>
              <a:rPr lang="en-US" dirty="0" smtClean="0"/>
              <a:t>Instructor of </a:t>
            </a:r>
            <a:r>
              <a:rPr lang="en-US" dirty="0" smtClean="0">
                <a:solidFill>
                  <a:srgbClr val="0070C0"/>
                </a:solidFill>
              </a:rPr>
              <a:t>Your Inner </a:t>
            </a:r>
            <a:r>
              <a:rPr lang="en-US" dirty="0">
                <a:solidFill>
                  <a:srgbClr val="0070C0"/>
                </a:solidFill>
              </a:rPr>
              <a:t>Mean Girl</a:t>
            </a:r>
          </a:p>
          <a:p>
            <a:pPr marL="0" lvl="0" indent="0">
              <a:spcAft>
                <a:spcPts val="600"/>
              </a:spcAft>
              <a:buNone/>
            </a:pPr>
            <a:r>
              <a:rPr lang="en-US" dirty="0" smtClean="0"/>
              <a:t>Instructor of </a:t>
            </a:r>
            <a:r>
              <a:rPr lang="en-US" dirty="0" smtClean="0">
                <a:solidFill>
                  <a:srgbClr val="0070C0"/>
                </a:solidFill>
              </a:rPr>
              <a:t>May </a:t>
            </a:r>
            <a:r>
              <a:rPr lang="en-US" dirty="0">
                <a:solidFill>
                  <a:srgbClr val="0070C0"/>
                </a:solidFill>
              </a:rPr>
              <a:t>Cause Magnificence</a:t>
            </a:r>
          </a:p>
          <a:p>
            <a:pPr marL="0" lvl="0" indent="0">
              <a:spcAft>
                <a:spcPts val="600"/>
              </a:spcAft>
              <a:buNone/>
            </a:pPr>
            <a:r>
              <a:rPr lang="en-US" dirty="0" smtClean="0">
                <a:solidFill>
                  <a:srgbClr val="0070C0"/>
                </a:solidFill>
              </a:rPr>
              <a:t>Dog </a:t>
            </a:r>
            <a:r>
              <a:rPr lang="en-US" dirty="0">
                <a:solidFill>
                  <a:srgbClr val="0070C0"/>
                </a:solidFill>
              </a:rPr>
              <a:t>Rescuer/Foster 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Mama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Creator of </a:t>
            </a:r>
            <a:r>
              <a:rPr lang="en-US" dirty="0" err="1" smtClean="0">
                <a:solidFill>
                  <a:srgbClr val="0070C0"/>
                </a:solidFill>
              </a:rPr>
              <a:t>JoyFULL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Happenings</a:t>
            </a:r>
          </a:p>
          <a:p>
            <a:pPr marL="0" lvl="0" indent="0">
              <a:spcAft>
                <a:spcPts val="600"/>
              </a:spcAft>
              <a:buNone/>
            </a:pPr>
            <a:r>
              <a:rPr lang="en-US" dirty="0" smtClean="0">
                <a:solidFill>
                  <a:srgbClr val="0070C0"/>
                </a:solidFill>
              </a:rPr>
              <a:t>Consultant 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for XXXXXX </a:t>
            </a:r>
            <a:r>
              <a:rPr lang="en-US" dirty="0" smtClean="0">
                <a:solidFill>
                  <a:srgbClr val="0070C0"/>
                </a:solidFill>
              </a:rPr>
              <a:t>– help people eat healthily and feed the world</a:t>
            </a:r>
            <a:endParaRPr lang="en-US" dirty="0" smtClean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What I Learned On the Way….</a:t>
            </a:r>
            <a:endParaRPr dirty="0"/>
          </a:p>
        </p:txBody>
      </p:sp>
      <p:grpSp>
        <p:nvGrpSpPr>
          <p:cNvPr id="11" name="Group 10"/>
          <p:cNvGrpSpPr/>
          <p:nvPr/>
        </p:nvGrpSpPr>
        <p:grpSpPr>
          <a:xfrm>
            <a:off x="4350032" y="1415579"/>
            <a:ext cx="3914274" cy="3074036"/>
            <a:chOff x="4350032" y="1411737"/>
            <a:chExt cx="3914274" cy="3074036"/>
          </a:xfrm>
        </p:grpSpPr>
        <p:sp>
          <p:nvSpPr>
            <p:cNvPr id="9" name="TextBox 8"/>
            <p:cNvSpPr txBox="1"/>
            <p:nvPr/>
          </p:nvSpPr>
          <p:spPr>
            <a:xfrm>
              <a:off x="4350032" y="1411737"/>
              <a:ext cx="3914274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Helvetica Neue" panose="020B0604020202020204" charset="0"/>
                </a:rPr>
                <a:t>Develop/Expand </a:t>
              </a:r>
              <a:r>
                <a:rPr lang="en-US" sz="2000" dirty="0">
                  <a:latin typeface="Helvetica Neue" panose="020B0604020202020204" charset="0"/>
                </a:rPr>
                <a:t>Your </a:t>
              </a:r>
              <a:r>
                <a:rPr lang="en-US" sz="2000" dirty="0" smtClean="0">
                  <a:latin typeface="Helvetica Neue" panose="020B0604020202020204" charset="0"/>
                </a:rPr>
                <a:t>EQ</a:t>
              </a:r>
            </a:p>
            <a:p>
              <a:pPr algn="ctr"/>
              <a:r>
                <a:rPr lang="en-US" sz="2000" dirty="0">
                  <a:latin typeface="Helvetica Neue" panose="020B0604020202020204" charset="0"/>
                </a:rPr>
                <a:t>(</a:t>
              </a:r>
              <a:r>
                <a:rPr lang="en-US" sz="2000" dirty="0" smtClean="0">
                  <a:latin typeface="Helvetica Neue" panose="020B0604020202020204" charset="0"/>
                </a:rPr>
                <a:t>Emotional Intelligence) </a:t>
              </a:r>
              <a:endParaRPr lang="en-US" sz="2000" dirty="0">
                <a:latin typeface="Helvetica Neue" panose="020B0604020202020204" charset="0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4186" y="2165499"/>
              <a:ext cx="3085965" cy="2320274"/>
            </a:xfrm>
            <a:prstGeom prst="rect">
              <a:avLst/>
            </a:prstGeom>
          </p:spPr>
        </p:pic>
      </p:grpSp>
      <p:grpSp>
        <p:nvGrpSpPr>
          <p:cNvPr id="5" name="Group 4"/>
          <p:cNvGrpSpPr/>
          <p:nvPr/>
        </p:nvGrpSpPr>
        <p:grpSpPr>
          <a:xfrm>
            <a:off x="483753" y="950787"/>
            <a:ext cx="3914274" cy="3259102"/>
            <a:chOff x="483753" y="950787"/>
            <a:chExt cx="3914274" cy="3259102"/>
          </a:xfrm>
        </p:grpSpPr>
        <p:sp>
          <p:nvSpPr>
            <p:cNvPr id="3" name="TextBox 2"/>
            <p:cNvSpPr txBox="1"/>
            <p:nvPr/>
          </p:nvSpPr>
          <p:spPr>
            <a:xfrm>
              <a:off x="483753" y="950787"/>
              <a:ext cx="3914274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Helvetica Neue" panose="020B0604020202020204" charset="0"/>
                </a:rPr>
                <a:t>Hire People Smarter Than You. Delegate</a:t>
              </a: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825" y="1686644"/>
              <a:ext cx="3404130" cy="25232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4461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What I Learned On the Way….</a:t>
            </a:r>
            <a:endParaRPr dirty="0"/>
          </a:p>
        </p:txBody>
      </p:sp>
      <p:grpSp>
        <p:nvGrpSpPr>
          <p:cNvPr id="2" name="Group 1"/>
          <p:cNvGrpSpPr/>
          <p:nvPr/>
        </p:nvGrpSpPr>
        <p:grpSpPr>
          <a:xfrm>
            <a:off x="4270432" y="1395651"/>
            <a:ext cx="4073474" cy="2839211"/>
            <a:chOff x="4270432" y="1395651"/>
            <a:chExt cx="4073474" cy="2839211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0432" y="1395651"/>
              <a:ext cx="4073474" cy="2839211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4350032" y="1411737"/>
              <a:ext cx="3914274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Helvetica Neue" panose="020B0604020202020204" charset="0"/>
                </a:rPr>
                <a:t>Work With Integrity</a:t>
              </a:r>
              <a:endParaRPr lang="en-US" sz="2400" dirty="0">
                <a:latin typeface="Helvetica Neue" panose="020B0604020202020204" charset="0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35758" y="614355"/>
            <a:ext cx="3914274" cy="4084429"/>
            <a:chOff x="4611289" y="637408"/>
            <a:chExt cx="3914274" cy="4084429"/>
          </a:xfrm>
        </p:grpSpPr>
        <p:sp>
          <p:nvSpPr>
            <p:cNvPr id="12" name="TextBox 11"/>
            <p:cNvSpPr txBox="1"/>
            <p:nvPr/>
          </p:nvSpPr>
          <p:spPr>
            <a:xfrm>
              <a:off x="4611289" y="637408"/>
              <a:ext cx="3914274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Helvetica Neue" panose="020B0604020202020204" charset="0"/>
                </a:rPr>
                <a:t>Trust Yourself</a:t>
              </a:r>
              <a:endParaRPr lang="en-US" sz="2400" dirty="0">
                <a:latin typeface="Helvetica Neue" panose="020B0604020202020204" charset="0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pic>
          <p:nvPicPr>
            <p:cNvPr id="13" name="Picture 2" descr="Photo of Clipped Heart-shaped Red Paper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18048" y="1124028"/>
              <a:ext cx="2700756" cy="35978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06217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What I Learned On the Way….</a:t>
            </a:r>
            <a:endParaRPr dirty="0"/>
          </a:p>
        </p:txBody>
      </p:sp>
      <p:grpSp>
        <p:nvGrpSpPr>
          <p:cNvPr id="4" name="Group 3"/>
          <p:cNvGrpSpPr/>
          <p:nvPr/>
        </p:nvGrpSpPr>
        <p:grpSpPr>
          <a:xfrm>
            <a:off x="643279" y="913219"/>
            <a:ext cx="3914274" cy="3053460"/>
            <a:chOff x="643279" y="913219"/>
            <a:chExt cx="3914274" cy="3053460"/>
          </a:xfrm>
        </p:grpSpPr>
        <p:sp>
          <p:nvSpPr>
            <p:cNvPr id="3" name="TextBox 2"/>
            <p:cNvSpPr txBox="1"/>
            <p:nvPr/>
          </p:nvSpPr>
          <p:spPr>
            <a:xfrm>
              <a:off x="643279" y="913219"/>
              <a:ext cx="3914274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Helvetica Neue" panose="020B0604020202020204" charset="0"/>
                </a:rPr>
                <a:t>Be Authentically You</a:t>
              </a:r>
              <a:endParaRPr lang="en-US" sz="2400" dirty="0">
                <a:latin typeface="Helvetica Neue" panose="020B0604020202020204" charset="0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066" y="1448033"/>
              <a:ext cx="3606701" cy="251864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4526393" y="496486"/>
            <a:ext cx="3914274" cy="3767502"/>
            <a:chOff x="311700" y="780795"/>
            <a:chExt cx="3914274" cy="3767502"/>
          </a:xfrm>
        </p:grpSpPr>
        <p:sp>
          <p:nvSpPr>
            <p:cNvPr id="11" name="TextBox 10"/>
            <p:cNvSpPr txBox="1"/>
            <p:nvPr/>
          </p:nvSpPr>
          <p:spPr>
            <a:xfrm>
              <a:off x="311700" y="780795"/>
              <a:ext cx="3914274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Helvetica Neue" panose="020B0604020202020204" charset="0"/>
                </a:rPr>
                <a:t>Face </a:t>
              </a:r>
              <a:r>
                <a:rPr lang="en-US" sz="2400" dirty="0" smtClean="0">
                  <a:latin typeface="Helvetica Neue" panose="020B0604020202020204" charset="0"/>
                </a:rPr>
                <a:t>Your Fear</a:t>
              </a:r>
            </a:p>
            <a:p>
              <a:pPr algn="ctr"/>
              <a:r>
                <a:rPr lang="en-US" sz="2400" dirty="0" smtClean="0">
                  <a:latin typeface="Helvetica Neue" panose="020B0604020202020204" charset="0"/>
                </a:rPr>
                <a:t>(Do </a:t>
              </a:r>
              <a:r>
                <a:rPr lang="en-US" sz="2400" dirty="0">
                  <a:latin typeface="Helvetica Neue" panose="020B0604020202020204" charset="0"/>
                </a:rPr>
                <a:t>It </a:t>
              </a:r>
              <a:r>
                <a:rPr lang="en-US" sz="2400" dirty="0" smtClean="0">
                  <a:latin typeface="Helvetica Neue" panose="020B0604020202020204" charset="0"/>
                </a:rPr>
                <a:t>Anyway)</a:t>
              </a:r>
              <a:endParaRPr lang="en-US" sz="2400" dirty="0">
                <a:latin typeface="Helvetica Neue" panose="020B0604020202020204" charset="0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929" y="1655908"/>
              <a:ext cx="2976272" cy="28923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641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What I Learned On the Way….</a:t>
            </a:r>
            <a:endParaRPr dirty="0"/>
          </a:p>
        </p:txBody>
      </p:sp>
      <p:grpSp>
        <p:nvGrpSpPr>
          <p:cNvPr id="7" name="Group 6"/>
          <p:cNvGrpSpPr/>
          <p:nvPr/>
        </p:nvGrpSpPr>
        <p:grpSpPr>
          <a:xfrm>
            <a:off x="4667309" y="1123678"/>
            <a:ext cx="3914274" cy="2935434"/>
            <a:chOff x="4667309" y="1123678"/>
            <a:chExt cx="3914274" cy="2935434"/>
          </a:xfrm>
        </p:grpSpPr>
        <p:sp>
          <p:nvSpPr>
            <p:cNvPr id="9" name="TextBox 8"/>
            <p:cNvSpPr txBox="1"/>
            <p:nvPr/>
          </p:nvSpPr>
          <p:spPr>
            <a:xfrm>
              <a:off x="4667309" y="1123678"/>
              <a:ext cx="3914274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Helvetica Neue" panose="020B0604020202020204" charset="0"/>
                </a:rPr>
                <a:t>Push if Needed</a:t>
              </a:r>
              <a:endParaRPr lang="en-US" sz="2400" dirty="0">
                <a:latin typeface="Helvetica Neue" panose="020B0604020202020204" charset="0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17889" y="1648226"/>
              <a:ext cx="3613114" cy="2410886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470492" y="939261"/>
            <a:ext cx="4157966" cy="3029061"/>
            <a:chOff x="470492" y="939261"/>
            <a:chExt cx="4157966" cy="3029061"/>
          </a:xfrm>
        </p:grpSpPr>
        <p:sp>
          <p:nvSpPr>
            <p:cNvPr id="3" name="TextBox 2"/>
            <p:cNvSpPr txBox="1"/>
            <p:nvPr/>
          </p:nvSpPr>
          <p:spPr>
            <a:xfrm>
              <a:off x="592338" y="939261"/>
              <a:ext cx="3914274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Helvetica Neue" panose="020B0604020202020204" charset="0"/>
                </a:rPr>
                <a:t>Know Your Worth</a:t>
              </a:r>
              <a:endParaRPr lang="en-US" sz="2400" dirty="0">
                <a:latin typeface="Helvetica Neue" panose="020B0604020202020204" charset="0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492" y="1422924"/>
              <a:ext cx="4157966" cy="25453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5471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What I Learned On the Way….</a:t>
            </a:r>
            <a:endParaRPr dirty="0"/>
          </a:p>
        </p:txBody>
      </p:sp>
      <p:grpSp>
        <p:nvGrpSpPr>
          <p:cNvPr id="2" name="Group 1"/>
          <p:cNvGrpSpPr/>
          <p:nvPr/>
        </p:nvGrpSpPr>
        <p:grpSpPr>
          <a:xfrm>
            <a:off x="311700" y="946945"/>
            <a:ext cx="3914274" cy="3410492"/>
            <a:chOff x="311700" y="946945"/>
            <a:chExt cx="3914274" cy="3410492"/>
          </a:xfrm>
        </p:grpSpPr>
        <p:sp>
          <p:nvSpPr>
            <p:cNvPr id="3" name="TextBox 2"/>
            <p:cNvSpPr txBox="1"/>
            <p:nvPr/>
          </p:nvSpPr>
          <p:spPr>
            <a:xfrm>
              <a:off x="311700" y="946945"/>
              <a:ext cx="3914274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Helvetica Neue" panose="020B0604020202020204" charset="0"/>
                </a:rPr>
                <a:t>Find Your Tribe/Circle/ Group/Support Mechanism</a:t>
              </a:r>
              <a:endParaRPr lang="en-US" sz="2400" dirty="0">
                <a:latin typeface="Helvetica Neue" panose="020B0604020202020204" charset="0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408" y="1837675"/>
              <a:ext cx="3498858" cy="2519762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4661235" y="773962"/>
            <a:ext cx="3914274" cy="3648328"/>
            <a:chOff x="4661235" y="773962"/>
            <a:chExt cx="3914274" cy="3648328"/>
          </a:xfrm>
        </p:grpSpPr>
        <p:sp>
          <p:nvSpPr>
            <p:cNvPr id="9" name="TextBox 8"/>
            <p:cNvSpPr txBox="1"/>
            <p:nvPr/>
          </p:nvSpPr>
          <p:spPr>
            <a:xfrm>
              <a:off x="4661235" y="773962"/>
              <a:ext cx="3914274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Helvetica Neue" panose="020B0604020202020204" charset="0"/>
                </a:rPr>
                <a:t>Define Happiness for Yourself</a:t>
              </a:r>
              <a:endParaRPr lang="en-US" sz="2400" dirty="0">
                <a:latin typeface="Helvetica Neue" panose="020B0604020202020204" charset="0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53235" y="1651736"/>
              <a:ext cx="3730273" cy="27705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7777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11700" y="140226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Parting Inspiration</a:t>
            </a:r>
            <a:endParaRPr dirty="0"/>
          </a:p>
        </p:txBody>
      </p:sp>
      <p:sp>
        <p:nvSpPr>
          <p:cNvPr id="4" name="Google Shape;554;p60"/>
          <p:cNvSpPr txBox="1"/>
          <p:nvPr/>
        </p:nvSpPr>
        <p:spPr>
          <a:xfrm>
            <a:off x="3818021" y="2163451"/>
            <a:ext cx="3150708" cy="187667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Make the most of yourself by fanning the tiny, inner sparks of possibility into </a:t>
            </a:r>
            <a:r>
              <a:rPr lang="en" sz="2000" dirty="0" smtClean="0">
                <a:solidFill>
                  <a:schemeClr val="accent1">
                    <a:lumMod val="75000"/>
                  </a:schemeClr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FLAMES</a:t>
            </a:r>
            <a:r>
              <a:rPr lang="en" sz="2000" dirty="0" smtClean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2000" dirty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of </a:t>
            </a:r>
            <a:endParaRPr lang="en" sz="2000" dirty="0" smtClean="0">
              <a:solidFill>
                <a:schemeClr val="tx1"/>
              </a:solidFill>
              <a:latin typeface="Helvetica Neue" panose="020B0604020202020204" charset="0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achievement</a:t>
            </a:r>
            <a:r>
              <a:rPr lang="en" sz="2000" dirty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. </a:t>
            </a:r>
            <a:endParaRPr sz="2000" dirty="0">
              <a:solidFill>
                <a:schemeClr val="tx1"/>
              </a:solidFill>
              <a:latin typeface="Helvetica Neue" panose="020B0604020202020204" charset="0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 -Golda </a:t>
            </a:r>
            <a:r>
              <a:rPr lang="en" sz="2000" dirty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Meir</a:t>
            </a:r>
            <a:endParaRPr sz="2000" dirty="0">
              <a:solidFill>
                <a:schemeClr val="tx1"/>
              </a:solidFill>
              <a:latin typeface="Helvetica Neue" panose="020B0604020202020204" charset="0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" name="Google Shape;55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7350" y="3204362"/>
            <a:ext cx="1256796" cy="139620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54;p60"/>
          <p:cNvSpPr txBox="1"/>
          <p:nvPr/>
        </p:nvSpPr>
        <p:spPr>
          <a:xfrm>
            <a:off x="5607350" y="426576"/>
            <a:ext cx="2920785" cy="145052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The question isn’t who’s going to let me, it’s </a:t>
            </a:r>
            <a:r>
              <a:rPr lang="en-US" sz="2000" dirty="0">
                <a:solidFill>
                  <a:srgbClr val="00B050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who is going to stop me</a:t>
            </a:r>
            <a:r>
              <a:rPr lang="en-US" sz="2000" dirty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.</a:t>
            </a:r>
          </a:p>
          <a:p>
            <a:pPr lvl="0"/>
            <a:r>
              <a:rPr lang="en-US" sz="2000" dirty="0" smtClean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 -Ayn </a:t>
            </a:r>
            <a:r>
              <a:rPr lang="en-US" sz="2000" dirty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Rand</a:t>
            </a:r>
          </a:p>
        </p:txBody>
      </p:sp>
      <p:pic>
        <p:nvPicPr>
          <p:cNvPr id="11" name="Google Shape;556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2216" y="1449448"/>
            <a:ext cx="1272432" cy="169480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554;p60"/>
          <p:cNvSpPr txBox="1"/>
          <p:nvPr/>
        </p:nvSpPr>
        <p:spPr>
          <a:xfrm>
            <a:off x="391582" y="1610249"/>
            <a:ext cx="2720190" cy="199689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If you’re always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trying to be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rgbClr val="0070C0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normal</a:t>
            </a:r>
            <a:r>
              <a:rPr lang="en-US" sz="2000" dirty="0" smtClean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 you will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rgbClr val="0070C0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never know </a:t>
            </a:r>
            <a:r>
              <a:rPr lang="en-US" sz="2000" dirty="0" smtClean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how </a:t>
            </a:r>
            <a:r>
              <a:rPr lang="en-US" sz="2000" dirty="0" smtClean="0">
                <a:solidFill>
                  <a:srgbClr val="0070C0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amazing</a:t>
            </a:r>
            <a:r>
              <a:rPr lang="en-US" sz="2000" dirty="0" smtClean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 you can be.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-Maya Angelou</a:t>
            </a:r>
            <a:endParaRPr sz="2000" dirty="0">
              <a:solidFill>
                <a:schemeClr val="tx1"/>
              </a:solidFill>
              <a:latin typeface="Helvetica Neue" panose="020B0604020202020204" charset="0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437" y="858915"/>
            <a:ext cx="1375806" cy="1685612"/>
          </a:xfrm>
          <a:prstGeom prst="rect">
            <a:avLst/>
          </a:prstGeom>
        </p:spPr>
      </p:pic>
      <p:sp>
        <p:nvSpPr>
          <p:cNvPr id="18" name="Google Shape;554;p60"/>
          <p:cNvSpPr txBox="1"/>
          <p:nvPr/>
        </p:nvSpPr>
        <p:spPr>
          <a:xfrm>
            <a:off x="345781" y="272783"/>
            <a:ext cx="8182353" cy="4327779"/>
          </a:xfrm>
          <a:prstGeom prst="rect">
            <a:avLst/>
          </a:prstGeom>
          <a:solidFill>
            <a:schemeClr val="bg1"/>
          </a:solidFill>
          <a:ln w="63500">
            <a:solidFill>
              <a:srgbClr val="FF00FF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 smtClean="0">
              <a:solidFill>
                <a:srgbClr val="FF00FF"/>
              </a:solidFill>
              <a:latin typeface="Helvetica Neue" panose="020B0604020202020204" charset="0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 smtClean="0">
              <a:solidFill>
                <a:srgbClr val="FF00FF"/>
              </a:solidFill>
              <a:latin typeface="Helvetica Neue" panose="020B0604020202020204" charset="0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smtClean="0">
                <a:solidFill>
                  <a:srgbClr val="FF00FF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You attract what you are,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smtClean="0">
                <a:solidFill>
                  <a:srgbClr val="FF00FF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not what you want.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smtClean="0">
                <a:solidFill>
                  <a:srgbClr val="FF00FF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If you want great,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smtClean="0">
                <a:solidFill>
                  <a:srgbClr val="FF00FF"/>
                </a:solidFill>
                <a:latin typeface="Helvetica Neue" panose="020B0604020202020204" charset="0"/>
                <a:ea typeface="Source Sans Pro"/>
                <a:cs typeface="Source Sans Pro"/>
                <a:sym typeface="Source Sans Pro"/>
              </a:rPr>
              <a:t>then be great.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tx1"/>
              </a:solidFill>
              <a:latin typeface="Helvetica Neue" panose="020B0604020202020204" charset="0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182805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6956</TotalTime>
  <Words>292</Words>
  <Application>Microsoft Office PowerPoint</Application>
  <PresentationFormat>On-screen Show (16:9)</PresentationFormat>
  <Paragraphs>66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Helvetica Neue</vt:lpstr>
      <vt:lpstr>Arial</vt:lpstr>
      <vt:lpstr>Calibri</vt:lpstr>
      <vt:lpstr>Source Sans Pro</vt:lpstr>
      <vt:lpstr>Simple Light</vt:lpstr>
      <vt:lpstr>Megan K. Clarke Chief Information Officer Graduate School of Business Stanford University</vt:lpstr>
      <vt:lpstr>Who Is Megan? My Career Journey</vt:lpstr>
      <vt:lpstr>Who Is Megan? Outside of the Office</vt:lpstr>
      <vt:lpstr>What I Learned On the Way….</vt:lpstr>
      <vt:lpstr>What I Learned On the Way….</vt:lpstr>
      <vt:lpstr>What I Learned On the Way….</vt:lpstr>
      <vt:lpstr>What I Learned On the Way….</vt:lpstr>
      <vt:lpstr>What I Learned On the Way….</vt:lpstr>
      <vt:lpstr>Parting Inspiration</vt:lpstr>
      <vt:lpstr>Find/Join/Follow 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</dc:title>
  <dc:creator>Megan Clarke</dc:creator>
  <cp:lastModifiedBy>Megan Clarke</cp:lastModifiedBy>
  <cp:revision>38</cp:revision>
  <dcterms:modified xsi:type="dcterms:W3CDTF">2019-04-19T17:21:31Z</dcterms:modified>
</cp:coreProperties>
</file>